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4"/>
  </p:sldMasterIdLst>
  <p:notesMasterIdLst>
    <p:notesMasterId r:id="rId10"/>
  </p:notesMasterIdLst>
  <p:sldIdLst>
    <p:sldId id="256" r:id="rId5"/>
    <p:sldId id="258" r:id="rId6"/>
    <p:sldId id="259" r:id="rId7"/>
    <p:sldId id="261" r:id="rId8"/>
    <p:sldId id="260" r:id="rId9"/>
  </p:sldIdLst>
  <p:sldSz cx="9144000" cy="5143500" type="screen16x9"/>
  <p:notesSz cx="7102475" cy="938847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E97D703-B330-4E88-B131-0B9EEF723E33}" v="1" dt="2024-08-16T14:24:26.96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8" d="100"/>
          <a:sy n="98" d="100"/>
        </p:scale>
        <p:origin x="946" y="5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23863" y="704850"/>
            <a:ext cx="6256337" cy="351948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10248" y="4459526"/>
            <a:ext cx="5681980" cy="4224814"/>
          </a:xfrm>
          <a:prstGeom prst="rect">
            <a:avLst/>
          </a:prstGeom>
          <a:noFill/>
          <a:ln>
            <a:noFill/>
          </a:ln>
        </p:spPr>
        <p:txBody>
          <a:bodyPr spcFirstLastPara="1" wrap="square" lIns="94213" tIns="94213" rIns="94213" bIns="94213"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422275"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r>
              <a:rPr lang="en-US" dirty="0"/>
              <a:t>Example</a:t>
            </a: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g915c4135f3_0_324:notes"/>
          <p:cNvSpPr>
            <a:spLocks noGrp="1" noRot="1" noChangeAspect="1"/>
          </p:cNvSpPr>
          <p:nvPr>
            <p:ph type="sldImg" idx="2"/>
          </p:nvPr>
        </p:nvSpPr>
        <p:spPr>
          <a:xfrm>
            <a:off x="422275"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 name="Google Shape;78;g915c4135f3_0_324: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g915c4135f3_0_335:notes"/>
          <p:cNvSpPr>
            <a:spLocks noGrp="1" noRot="1" noChangeAspect="1"/>
          </p:cNvSpPr>
          <p:nvPr>
            <p:ph type="sldImg" idx="2"/>
          </p:nvPr>
        </p:nvSpPr>
        <p:spPr>
          <a:xfrm>
            <a:off x="422275"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1" name="Google Shape;91;g915c4135f3_0_335: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g99a8f4377d_10_11:notes"/>
          <p:cNvSpPr>
            <a:spLocks noGrp="1" noRot="1" noChangeAspect="1"/>
          </p:cNvSpPr>
          <p:nvPr>
            <p:ph type="sldImg" idx="2"/>
          </p:nvPr>
        </p:nvSpPr>
        <p:spPr>
          <a:xfrm>
            <a:off x="422275"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9" name="Google Shape;119;g99a8f4377d_10_11: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g915c4135f3_0_362:notes"/>
          <p:cNvSpPr>
            <a:spLocks noGrp="1" noRot="1" noChangeAspect="1"/>
          </p:cNvSpPr>
          <p:nvPr>
            <p:ph type="sldImg" idx="2"/>
          </p:nvPr>
        </p:nvSpPr>
        <p:spPr>
          <a:xfrm>
            <a:off x="422275"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5" name="Google Shape;105;g915c4135f3_0_36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53"/>
        <p:cNvGrpSpPr/>
        <p:nvPr/>
      </p:nvGrpSpPr>
      <p:grpSpPr>
        <a:xfrm>
          <a:off x="0" y="0"/>
          <a:ext cx="0" cy="0"/>
          <a:chOff x="0" y="0"/>
          <a:chExt cx="0" cy="0"/>
        </a:xfrm>
      </p:grpSpPr>
      <p:sp>
        <p:nvSpPr>
          <p:cNvPr id="55" name="Google Shape;55;p13"/>
          <p:cNvSpPr txBox="1"/>
          <p:nvPr/>
        </p:nvSpPr>
        <p:spPr>
          <a:xfrm>
            <a:off x="1614750" y="322975"/>
            <a:ext cx="4529400" cy="588000"/>
          </a:xfrm>
          <a:prstGeom prst="rect">
            <a:avLst/>
          </a:prstGeom>
          <a:noFill/>
          <a:ln>
            <a:noFill/>
          </a:ln>
        </p:spPr>
        <p:txBody>
          <a:bodyPr spcFirstLastPara="1" wrap="square" lIns="91425" tIns="91425" rIns="91425" bIns="91425" anchor="t" anchorCtr="0">
            <a:noAutofit/>
          </a:bodyPr>
          <a:lstStyle/>
          <a:p>
            <a:pPr marL="0" lvl="0" indent="0" algn="l" rtl="0">
              <a:lnSpc>
                <a:spcPct val="120000"/>
              </a:lnSpc>
              <a:spcBef>
                <a:spcPts val="0"/>
              </a:spcBef>
              <a:spcAft>
                <a:spcPts val="0"/>
              </a:spcAft>
              <a:buNone/>
            </a:pPr>
            <a:r>
              <a:rPr lang="en" b="1" dirty="0">
                <a:solidFill>
                  <a:srgbClr val="674EA7"/>
                </a:solidFill>
              </a:rPr>
              <a:t>English Learners are not meeting standards on the CAASPP.</a:t>
            </a:r>
            <a:endParaRPr b="1" dirty="0">
              <a:solidFill>
                <a:srgbClr val="674EA7"/>
              </a:solidFill>
            </a:endParaRPr>
          </a:p>
        </p:txBody>
      </p:sp>
      <p:sp>
        <p:nvSpPr>
          <p:cNvPr id="56" name="Google Shape;56;p13"/>
          <p:cNvSpPr txBox="1"/>
          <p:nvPr/>
        </p:nvSpPr>
        <p:spPr>
          <a:xfrm>
            <a:off x="1082600" y="1151400"/>
            <a:ext cx="3192600" cy="288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200">
                <a:solidFill>
                  <a:srgbClr val="674EA7"/>
                </a:solidFill>
              </a:rPr>
              <a:t>They don’t know the language</a:t>
            </a:r>
            <a:endParaRPr sz="1200">
              <a:solidFill>
                <a:srgbClr val="674EA7"/>
              </a:solidFill>
            </a:endParaRPr>
          </a:p>
        </p:txBody>
      </p:sp>
      <p:sp>
        <p:nvSpPr>
          <p:cNvPr id="57" name="Google Shape;57;p13"/>
          <p:cNvSpPr txBox="1"/>
          <p:nvPr/>
        </p:nvSpPr>
        <p:spPr>
          <a:xfrm>
            <a:off x="1710950" y="1629425"/>
            <a:ext cx="3192600" cy="288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sz="1200">
                <a:solidFill>
                  <a:srgbClr val="674EA7"/>
                </a:solidFill>
              </a:rPr>
              <a:t>They don’t have previous exposure to academic terminologies</a:t>
            </a:r>
            <a:endParaRPr sz="1200">
              <a:solidFill>
                <a:srgbClr val="674EA7"/>
              </a:solidFill>
            </a:endParaRPr>
          </a:p>
        </p:txBody>
      </p:sp>
      <p:sp>
        <p:nvSpPr>
          <p:cNvPr id="58" name="Google Shape;58;p13"/>
          <p:cNvSpPr txBox="1"/>
          <p:nvPr/>
        </p:nvSpPr>
        <p:spPr>
          <a:xfrm>
            <a:off x="2618225" y="2107450"/>
            <a:ext cx="3192600" cy="288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sz="1200">
                <a:solidFill>
                  <a:srgbClr val="674EA7"/>
                </a:solidFill>
              </a:rPr>
              <a:t>They don’t have qualified teachers to teach the instruction (BCLAD, SDAIE)</a:t>
            </a:r>
            <a:endParaRPr sz="1200">
              <a:solidFill>
                <a:srgbClr val="674EA7"/>
              </a:solidFill>
            </a:endParaRPr>
          </a:p>
        </p:txBody>
      </p:sp>
      <p:sp>
        <p:nvSpPr>
          <p:cNvPr id="59" name="Google Shape;59;p13"/>
          <p:cNvSpPr txBox="1"/>
          <p:nvPr/>
        </p:nvSpPr>
        <p:spPr>
          <a:xfrm>
            <a:off x="3473725" y="2681750"/>
            <a:ext cx="3192600" cy="288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sz="1200">
                <a:solidFill>
                  <a:srgbClr val="674EA7"/>
                </a:solidFill>
              </a:rPr>
              <a:t>They don’t get enough practice (S, </a:t>
            </a:r>
            <a:r>
              <a:rPr lang="en" sz="1200" b="1">
                <a:solidFill>
                  <a:srgbClr val="674EA7"/>
                </a:solidFill>
              </a:rPr>
              <a:t>L, R,</a:t>
            </a:r>
            <a:r>
              <a:rPr lang="en" sz="1200">
                <a:solidFill>
                  <a:srgbClr val="674EA7"/>
                </a:solidFill>
              </a:rPr>
              <a:t> W) aligned to the content </a:t>
            </a:r>
            <a:endParaRPr sz="1200">
              <a:solidFill>
                <a:srgbClr val="674EA7"/>
              </a:solidFill>
            </a:endParaRPr>
          </a:p>
        </p:txBody>
      </p:sp>
      <p:sp>
        <p:nvSpPr>
          <p:cNvPr id="60" name="Google Shape;60;p13"/>
          <p:cNvSpPr txBox="1"/>
          <p:nvPr/>
        </p:nvSpPr>
        <p:spPr>
          <a:xfrm>
            <a:off x="4423200" y="3250050"/>
            <a:ext cx="3192600" cy="288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200">
                <a:solidFill>
                  <a:srgbClr val="674EA7"/>
                </a:solidFill>
              </a:rPr>
              <a:t>Academic focus mainly on Reading and Listening</a:t>
            </a:r>
            <a:endParaRPr sz="1200">
              <a:solidFill>
                <a:srgbClr val="674EA7"/>
              </a:solidFill>
            </a:endParaRPr>
          </a:p>
        </p:txBody>
      </p:sp>
      <p:sp>
        <p:nvSpPr>
          <p:cNvPr id="61" name="Google Shape;61;p13"/>
          <p:cNvSpPr txBox="1"/>
          <p:nvPr/>
        </p:nvSpPr>
        <p:spPr>
          <a:xfrm>
            <a:off x="432650" y="4339752"/>
            <a:ext cx="7685100" cy="982525"/>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100" dirty="0">
                <a:solidFill>
                  <a:srgbClr val="674EA7"/>
                </a:solidFill>
              </a:rPr>
              <a:t>Not providing meaningful opportunities embedded throughout the academic day to increase exposure to and communication using academic language with primary language support. Not using research based strategies to provide students opportunities to practice using academic language with primary language support</a:t>
            </a:r>
            <a:endParaRPr sz="1100" dirty="0">
              <a:solidFill>
                <a:srgbClr val="674EA7"/>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79"/>
        <p:cNvGrpSpPr/>
        <p:nvPr/>
      </p:nvGrpSpPr>
      <p:grpSpPr>
        <a:xfrm>
          <a:off x="0" y="0"/>
          <a:ext cx="0" cy="0"/>
          <a:chOff x="0" y="0"/>
          <a:chExt cx="0" cy="0"/>
        </a:xfrm>
      </p:grpSpPr>
      <p:sp>
        <p:nvSpPr>
          <p:cNvPr id="80" name="Google Shape;80;p15"/>
          <p:cNvSpPr txBox="1"/>
          <p:nvPr/>
        </p:nvSpPr>
        <p:spPr>
          <a:xfrm>
            <a:off x="8170375" y="44400"/>
            <a:ext cx="916200" cy="377400"/>
          </a:xfrm>
          <a:prstGeom prst="rect">
            <a:avLst/>
          </a:prstGeom>
          <a:solidFill>
            <a:srgbClr val="D9EAD3"/>
          </a:solidFill>
          <a:ln w="2857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 b="1" dirty="0"/>
              <a:t>Group 1</a:t>
            </a:r>
            <a:endParaRPr b="1" dirty="0"/>
          </a:p>
        </p:txBody>
      </p:sp>
      <p:sp>
        <p:nvSpPr>
          <p:cNvPr id="82" name="Google Shape;82;p15"/>
          <p:cNvSpPr txBox="1"/>
          <p:nvPr/>
        </p:nvSpPr>
        <p:spPr>
          <a:xfrm>
            <a:off x="1841325" y="1637775"/>
            <a:ext cx="3192600" cy="288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endParaRPr sz="1200" dirty="0">
              <a:solidFill>
                <a:srgbClr val="38761D"/>
              </a:solidFill>
            </a:endParaRPr>
          </a:p>
        </p:txBody>
      </p:sp>
      <p:sp>
        <p:nvSpPr>
          <p:cNvPr id="83" name="Google Shape;83;p15"/>
          <p:cNvSpPr txBox="1"/>
          <p:nvPr/>
        </p:nvSpPr>
        <p:spPr>
          <a:xfrm>
            <a:off x="2465075" y="2283150"/>
            <a:ext cx="3192600" cy="288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sz="1200" dirty="0">
              <a:solidFill>
                <a:srgbClr val="38761D"/>
              </a:solidFill>
            </a:endParaRPr>
          </a:p>
        </p:txBody>
      </p:sp>
      <p:sp>
        <p:nvSpPr>
          <p:cNvPr id="85" name="Google Shape;85;p15"/>
          <p:cNvSpPr txBox="1"/>
          <p:nvPr/>
        </p:nvSpPr>
        <p:spPr>
          <a:xfrm>
            <a:off x="4275200" y="3447950"/>
            <a:ext cx="3192600" cy="288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sz="1200" dirty="0">
              <a:solidFill>
                <a:srgbClr val="38761D"/>
              </a:solidFill>
            </a:endParaRPr>
          </a:p>
        </p:txBody>
      </p:sp>
      <p:sp>
        <p:nvSpPr>
          <p:cNvPr id="86" name="Google Shape;86;p15"/>
          <p:cNvSpPr txBox="1"/>
          <p:nvPr/>
        </p:nvSpPr>
        <p:spPr>
          <a:xfrm>
            <a:off x="530425" y="4412200"/>
            <a:ext cx="7685100" cy="588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dirty="0">
              <a:solidFill>
                <a:srgbClr val="38761D"/>
              </a:solidFill>
            </a:endParaRPr>
          </a:p>
        </p:txBody>
      </p:sp>
      <p:sp>
        <p:nvSpPr>
          <p:cNvPr id="87" name="Google Shape;87;p15"/>
          <p:cNvSpPr txBox="1"/>
          <p:nvPr/>
        </p:nvSpPr>
        <p:spPr>
          <a:xfrm>
            <a:off x="1687225" y="349000"/>
            <a:ext cx="4455900" cy="478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dirty="0">
              <a:solidFill>
                <a:srgbClr val="38761D"/>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92"/>
        <p:cNvGrpSpPr/>
        <p:nvPr/>
      </p:nvGrpSpPr>
      <p:grpSpPr>
        <a:xfrm>
          <a:off x="0" y="0"/>
          <a:ext cx="0" cy="0"/>
          <a:chOff x="0" y="0"/>
          <a:chExt cx="0" cy="0"/>
        </a:xfrm>
      </p:grpSpPr>
      <p:sp>
        <p:nvSpPr>
          <p:cNvPr id="93" name="Google Shape;93;p16"/>
          <p:cNvSpPr txBox="1"/>
          <p:nvPr/>
        </p:nvSpPr>
        <p:spPr>
          <a:xfrm>
            <a:off x="8170375" y="44400"/>
            <a:ext cx="916200" cy="377400"/>
          </a:xfrm>
          <a:prstGeom prst="rect">
            <a:avLst/>
          </a:prstGeom>
          <a:solidFill>
            <a:srgbClr val="A2C4C9"/>
          </a:solidFill>
          <a:ln w="2857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 b="1" dirty="0"/>
              <a:t>Group 2</a:t>
            </a:r>
            <a:endParaRPr b="1" dirty="0"/>
          </a:p>
        </p:txBody>
      </p:sp>
      <p:sp>
        <p:nvSpPr>
          <p:cNvPr id="94" name="Google Shape;94;p16"/>
          <p:cNvSpPr txBox="1"/>
          <p:nvPr/>
        </p:nvSpPr>
        <p:spPr>
          <a:xfrm>
            <a:off x="1614750" y="421800"/>
            <a:ext cx="4363200" cy="288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b="1">
                <a:solidFill>
                  <a:srgbClr val="45818E"/>
                </a:solidFill>
              </a:rPr>
              <a:t>Parents are not attending parent workshops.</a:t>
            </a:r>
            <a:endParaRPr>
              <a:solidFill>
                <a:srgbClr val="45818E"/>
              </a:solidFill>
            </a:endParaRPr>
          </a:p>
        </p:txBody>
      </p:sp>
      <p:sp>
        <p:nvSpPr>
          <p:cNvPr id="95" name="Google Shape;95;p16"/>
          <p:cNvSpPr txBox="1"/>
          <p:nvPr/>
        </p:nvSpPr>
        <p:spPr>
          <a:xfrm>
            <a:off x="1082600" y="1198575"/>
            <a:ext cx="3192600" cy="288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sz="1200" dirty="0">
              <a:solidFill>
                <a:srgbClr val="45818E"/>
              </a:solidFill>
            </a:endParaRPr>
          </a:p>
        </p:txBody>
      </p:sp>
      <p:sp>
        <p:nvSpPr>
          <p:cNvPr id="96" name="Google Shape;96;p16"/>
          <p:cNvSpPr txBox="1"/>
          <p:nvPr/>
        </p:nvSpPr>
        <p:spPr>
          <a:xfrm>
            <a:off x="1614750" y="1636875"/>
            <a:ext cx="3192600" cy="288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200" dirty="0">
                <a:solidFill>
                  <a:srgbClr val="45818E"/>
                </a:solidFill>
              </a:rPr>
              <a:t>  </a:t>
            </a:r>
            <a:endParaRPr sz="1200" dirty="0">
              <a:solidFill>
                <a:srgbClr val="6AA84F"/>
              </a:solidFill>
            </a:endParaRPr>
          </a:p>
        </p:txBody>
      </p:sp>
      <p:sp>
        <p:nvSpPr>
          <p:cNvPr id="98" name="Google Shape;98;p16"/>
          <p:cNvSpPr txBox="1"/>
          <p:nvPr/>
        </p:nvSpPr>
        <p:spPr>
          <a:xfrm>
            <a:off x="3490675" y="2791913"/>
            <a:ext cx="3379800" cy="288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sz="900" dirty="0">
              <a:solidFill>
                <a:srgbClr val="B45F06"/>
              </a:solidFill>
            </a:endParaRPr>
          </a:p>
        </p:txBody>
      </p:sp>
      <p:sp>
        <p:nvSpPr>
          <p:cNvPr id="100" name="Google Shape;100;p16"/>
          <p:cNvSpPr txBox="1"/>
          <p:nvPr/>
        </p:nvSpPr>
        <p:spPr>
          <a:xfrm>
            <a:off x="537000" y="4297650"/>
            <a:ext cx="7685100" cy="588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sz="1200" dirty="0">
              <a:solidFill>
                <a:srgbClr val="674EA7"/>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20"/>
        <p:cNvGrpSpPr/>
        <p:nvPr/>
      </p:nvGrpSpPr>
      <p:grpSpPr>
        <a:xfrm>
          <a:off x="0" y="0"/>
          <a:ext cx="0" cy="0"/>
          <a:chOff x="0" y="0"/>
          <a:chExt cx="0" cy="0"/>
        </a:xfrm>
      </p:grpSpPr>
      <p:sp>
        <p:nvSpPr>
          <p:cNvPr id="121" name="Google Shape;121;p18"/>
          <p:cNvSpPr txBox="1"/>
          <p:nvPr/>
        </p:nvSpPr>
        <p:spPr>
          <a:xfrm>
            <a:off x="8170375" y="44400"/>
            <a:ext cx="916200" cy="377400"/>
          </a:xfrm>
          <a:prstGeom prst="rect">
            <a:avLst/>
          </a:prstGeom>
          <a:solidFill>
            <a:srgbClr val="E6B8AF"/>
          </a:solidFill>
          <a:ln w="2857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 b="1" dirty="0">
                <a:solidFill>
                  <a:srgbClr val="0070C0"/>
                </a:solidFill>
              </a:rPr>
              <a:t>Group 3</a:t>
            </a:r>
            <a:endParaRPr b="1" dirty="0">
              <a:solidFill>
                <a:srgbClr val="0070C0"/>
              </a:solidFill>
            </a:endParaRPr>
          </a:p>
        </p:txBody>
      </p:sp>
      <p:sp>
        <p:nvSpPr>
          <p:cNvPr id="123" name="Google Shape;123;p18"/>
          <p:cNvSpPr txBox="1"/>
          <p:nvPr/>
        </p:nvSpPr>
        <p:spPr>
          <a:xfrm>
            <a:off x="919375" y="1091288"/>
            <a:ext cx="3274200" cy="438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sz="1200" dirty="0">
              <a:solidFill>
                <a:srgbClr val="980000"/>
              </a:solidFill>
            </a:endParaRPr>
          </a:p>
        </p:txBody>
      </p:sp>
      <p:sp>
        <p:nvSpPr>
          <p:cNvPr id="124" name="Google Shape;124;p18"/>
          <p:cNvSpPr txBox="1"/>
          <p:nvPr/>
        </p:nvSpPr>
        <p:spPr>
          <a:xfrm>
            <a:off x="1614750" y="1777450"/>
            <a:ext cx="3313800" cy="518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sz="1200" dirty="0">
              <a:solidFill>
                <a:srgbClr val="980000"/>
              </a:solidFill>
            </a:endParaRPr>
          </a:p>
        </p:txBody>
      </p:sp>
      <p:sp>
        <p:nvSpPr>
          <p:cNvPr id="125" name="Google Shape;125;p18"/>
          <p:cNvSpPr txBox="1"/>
          <p:nvPr/>
        </p:nvSpPr>
        <p:spPr>
          <a:xfrm>
            <a:off x="2492425" y="2299875"/>
            <a:ext cx="3192600" cy="288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sz="1200" dirty="0">
              <a:solidFill>
                <a:srgbClr val="980000"/>
              </a:solidFill>
            </a:endParaRPr>
          </a:p>
        </p:txBody>
      </p:sp>
      <p:sp>
        <p:nvSpPr>
          <p:cNvPr id="129" name="Google Shape;129;p18"/>
          <p:cNvSpPr txBox="1"/>
          <p:nvPr/>
        </p:nvSpPr>
        <p:spPr>
          <a:xfrm>
            <a:off x="573607" y="3763612"/>
            <a:ext cx="2849400" cy="288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b="1" dirty="0"/>
          </a:p>
        </p:txBody>
      </p:sp>
      <p:sp>
        <p:nvSpPr>
          <p:cNvPr id="2" name="Rectangle 1">
            <a:extLst>
              <a:ext uri="{FF2B5EF4-FFF2-40B4-BE49-F238E27FC236}">
                <a16:creationId xmlns:a16="http://schemas.microsoft.com/office/drawing/2014/main" id="{F2DA1C61-B583-4D8D-BCD0-3AA923CA18AE}"/>
              </a:ext>
            </a:extLst>
          </p:cNvPr>
          <p:cNvSpPr/>
          <p:nvPr/>
        </p:nvSpPr>
        <p:spPr>
          <a:xfrm>
            <a:off x="1493043" y="340703"/>
            <a:ext cx="4572000" cy="523220"/>
          </a:xfrm>
          <a:prstGeom prst="rect">
            <a:avLst/>
          </a:prstGeom>
        </p:spPr>
        <p:txBody>
          <a:bodyPr>
            <a:spAutoFit/>
          </a:bodyPr>
          <a:lstStyle/>
          <a:p>
            <a:r>
              <a:rPr lang="en-US" b="1" dirty="0">
                <a:solidFill>
                  <a:srgbClr val="1155CC"/>
                </a:solidFill>
              </a:rPr>
              <a:t>African American students are suspended at higher rates than other student groups</a:t>
            </a:r>
            <a:endParaRPr lang="en-US" dirty="0">
              <a:solidFill>
                <a:srgbClr val="1155CC"/>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06"/>
        <p:cNvGrpSpPr/>
        <p:nvPr/>
      </p:nvGrpSpPr>
      <p:grpSpPr>
        <a:xfrm>
          <a:off x="0" y="0"/>
          <a:ext cx="0" cy="0"/>
          <a:chOff x="0" y="0"/>
          <a:chExt cx="0" cy="0"/>
        </a:xfrm>
      </p:grpSpPr>
      <p:sp>
        <p:nvSpPr>
          <p:cNvPr id="108" name="Google Shape;108;p17"/>
          <p:cNvSpPr txBox="1"/>
          <p:nvPr/>
        </p:nvSpPr>
        <p:spPr>
          <a:xfrm>
            <a:off x="1672575" y="325625"/>
            <a:ext cx="4581000" cy="518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b="1">
                <a:solidFill>
                  <a:srgbClr val="980000"/>
                </a:solidFill>
              </a:rPr>
              <a:t>A majority of students are not graduating college ready.</a:t>
            </a:r>
            <a:endParaRPr b="1">
              <a:solidFill>
                <a:srgbClr val="980000"/>
              </a:solidFill>
            </a:endParaRPr>
          </a:p>
        </p:txBody>
      </p:sp>
      <p:sp>
        <p:nvSpPr>
          <p:cNvPr id="111" name="Google Shape;111;p17"/>
          <p:cNvSpPr txBox="1"/>
          <p:nvPr/>
        </p:nvSpPr>
        <p:spPr>
          <a:xfrm>
            <a:off x="2644825" y="2149700"/>
            <a:ext cx="3192600" cy="288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sz="1200" dirty="0">
              <a:solidFill>
                <a:srgbClr val="980000"/>
              </a:solidFill>
            </a:endParaRPr>
          </a:p>
        </p:txBody>
      </p:sp>
      <p:sp>
        <p:nvSpPr>
          <p:cNvPr id="112" name="Google Shape;112;p17"/>
          <p:cNvSpPr txBox="1"/>
          <p:nvPr/>
        </p:nvSpPr>
        <p:spPr>
          <a:xfrm>
            <a:off x="3530450" y="2672500"/>
            <a:ext cx="3192600" cy="288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sz="1200" dirty="0">
              <a:solidFill>
                <a:srgbClr val="980000"/>
              </a:solidFill>
            </a:endParaRPr>
          </a:p>
        </p:txBody>
      </p:sp>
      <p:sp>
        <p:nvSpPr>
          <p:cNvPr id="115" name="Google Shape;115;p17"/>
          <p:cNvSpPr txBox="1"/>
          <p:nvPr/>
        </p:nvSpPr>
        <p:spPr>
          <a:xfrm>
            <a:off x="2539600" y="0"/>
            <a:ext cx="10800" cy="21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p>
        </p:txBody>
      </p:sp>
      <p:pic>
        <p:nvPicPr>
          <p:cNvPr id="116" name="Google Shape;116;p17"/>
          <p:cNvPicPr preferRelativeResize="0"/>
          <p:nvPr/>
        </p:nvPicPr>
        <p:blipFill>
          <a:blip r:embed="rId4">
            <a:alphaModFix/>
          </a:blip>
          <a:stretch>
            <a:fillRect/>
          </a:stretch>
        </p:blipFill>
        <p:spPr>
          <a:xfrm>
            <a:off x="7463850" y="2303850"/>
            <a:ext cx="1680100" cy="1616625"/>
          </a:xfrm>
          <a:prstGeom prst="rect">
            <a:avLst/>
          </a:prstGeom>
          <a:noFill/>
          <a:ln>
            <a:noFill/>
          </a:ln>
        </p:spPr>
      </p:pic>
      <p:sp>
        <p:nvSpPr>
          <p:cNvPr id="3" name="Rectangle 2">
            <a:extLst>
              <a:ext uri="{FF2B5EF4-FFF2-40B4-BE49-F238E27FC236}">
                <a16:creationId xmlns:a16="http://schemas.microsoft.com/office/drawing/2014/main" id="{9DE5985D-75B8-41AA-A862-FB1D6E3BA38D}"/>
              </a:ext>
            </a:extLst>
          </p:cNvPr>
          <p:cNvSpPr/>
          <p:nvPr/>
        </p:nvSpPr>
        <p:spPr>
          <a:xfrm>
            <a:off x="7868524" y="37869"/>
            <a:ext cx="870751" cy="307777"/>
          </a:xfrm>
          <a:prstGeom prst="rect">
            <a:avLst/>
          </a:prstGeom>
        </p:spPr>
        <p:txBody>
          <a:bodyPr wrap="none">
            <a:spAutoFit/>
          </a:bodyPr>
          <a:lstStyle/>
          <a:p>
            <a:pPr lvl="0"/>
            <a:r>
              <a:rPr lang="en-US" b="1" dirty="0">
                <a:solidFill>
                  <a:srgbClr val="C00000"/>
                </a:solidFill>
              </a:rPr>
              <a:t>Group 4</a:t>
            </a: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004C13FAFE1944A833F98E0C8DB5C04" ma:contentTypeVersion="10" ma:contentTypeDescription="Create a new document." ma:contentTypeScope="" ma:versionID="9cc1cd3ce63741e52ac9f238b88d84f6">
  <xsd:schema xmlns:xsd="http://www.w3.org/2001/XMLSchema" xmlns:xs="http://www.w3.org/2001/XMLSchema" xmlns:p="http://schemas.microsoft.com/office/2006/metadata/properties" xmlns:ns3="fa864446-f516-488f-a0c0-949590863b74" targetNamespace="http://schemas.microsoft.com/office/2006/metadata/properties" ma:root="true" ma:fieldsID="2cd9763e1341a5f50dedce65375157e3" ns3:_="">
    <xsd:import namespace="fa864446-f516-488f-a0c0-949590863b74"/>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DateTaken" minOccurs="0"/>
                <xsd:element ref="ns3:MediaServiceLocation" minOccurs="0"/>
                <xsd:element ref="ns3:MediaServiceOCR" minOccurs="0"/>
                <xsd:element ref="ns3:MediaServiceEventHashCode" minOccurs="0"/>
                <xsd:element ref="ns3:MediaServiceGenerationTim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a864446-f516-488f-a0c0-949590863b7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DateTaken" ma:index="11" nillable="true" ma:displayName="MediaServiceDateTaken" ma:hidden="true" ma:internalName="MediaServiceDateTaken"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432D8DE-BCC8-4E1C-9BBA-C42FAF1C5707}">
  <ds:schemaRefs>
    <ds:schemaRef ds:uri="http://schemas.microsoft.com/sharepoint/v3/contenttype/forms"/>
  </ds:schemaRefs>
</ds:datastoreItem>
</file>

<file path=customXml/itemProps2.xml><?xml version="1.0" encoding="utf-8"?>
<ds:datastoreItem xmlns:ds="http://schemas.openxmlformats.org/officeDocument/2006/customXml" ds:itemID="{82B88BD2-3F29-40F1-9A81-80ECB12663C6}">
  <ds:schemaRefs>
    <ds:schemaRef ds:uri="http://schemas.microsoft.com/office/2006/documentManagement/types"/>
    <ds:schemaRef ds:uri="http://schemas.microsoft.com/office/2006/metadata/properties"/>
    <ds:schemaRef ds:uri="fa864446-f516-488f-a0c0-949590863b74"/>
    <ds:schemaRef ds:uri="http://purl.org/dc/terms/"/>
    <ds:schemaRef ds:uri="http://schemas.openxmlformats.org/package/2006/metadata/core-properties"/>
    <ds:schemaRef ds:uri="http://purl.org/dc/dcmitype/"/>
    <ds:schemaRef ds:uri="http://schemas.microsoft.com/office/infopath/2007/PartnerControls"/>
    <ds:schemaRef ds:uri="http://www.w3.org/XML/1998/namespace"/>
    <ds:schemaRef ds:uri="http://purl.org/dc/elements/1.1/"/>
  </ds:schemaRefs>
</ds:datastoreItem>
</file>

<file path=customXml/itemProps3.xml><?xml version="1.0" encoding="utf-8"?>
<ds:datastoreItem xmlns:ds="http://schemas.openxmlformats.org/officeDocument/2006/customXml" ds:itemID="{8C52127B-593F-4885-B4F7-D10C0F05B67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a864446-f516-488f-a0c0-949590863b7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25</TotalTime>
  <Words>142</Words>
  <Application>Microsoft Office PowerPoint</Application>
  <PresentationFormat>On-screen Show (16:9)</PresentationFormat>
  <Paragraphs>16</Paragraphs>
  <Slides>5</Slides>
  <Notes>5</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5</vt:i4>
      </vt:variant>
    </vt:vector>
  </HeadingPairs>
  <TitlesOfParts>
    <vt:vector size="7" baseType="lpstr">
      <vt:lpstr>Arial</vt:lpstr>
      <vt:lpstr>Simple Light</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Debbie Parra</dc:creator>
  <cp:lastModifiedBy>Debbie Parra</cp:lastModifiedBy>
  <cp:revision>5</cp:revision>
  <cp:lastPrinted>2024-08-16T14:27:49Z</cp:lastPrinted>
  <dcterms:modified xsi:type="dcterms:W3CDTF">2024-08-16T14:30:56Z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0x0101005004C13FAFE1944A833F98E0C8DB5C04</vt:lpwstr>
  </property>
</Properties>
</file>